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5"/>
  </p:notesMasterIdLst>
  <p:sldIdLst>
    <p:sldId id="261" r:id="rId2"/>
    <p:sldId id="289" r:id="rId3"/>
    <p:sldId id="279" r:id="rId4"/>
    <p:sldId id="280" r:id="rId5"/>
    <p:sldId id="290" r:id="rId6"/>
    <p:sldId id="291" r:id="rId7"/>
    <p:sldId id="292" r:id="rId8"/>
    <p:sldId id="285" r:id="rId9"/>
    <p:sldId id="281" r:id="rId10"/>
    <p:sldId id="284" r:id="rId11"/>
    <p:sldId id="283" r:id="rId12"/>
    <p:sldId id="288" r:id="rId13"/>
    <p:sldId id="25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CC141E"/>
    <a:srgbClr val="EAE506"/>
    <a:srgbClr val="C9151E"/>
    <a:srgbClr val="C31823"/>
    <a:srgbClr val="D05035"/>
    <a:srgbClr val="FFFFFF"/>
    <a:srgbClr val="BFE2F3"/>
    <a:srgbClr val="E9CBBC"/>
    <a:srgbClr val="E0A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27" autoAdjust="0"/>
    <p:restoredTop sz="94785" autoAdjust="0"/>
  </p:normalViewPr>
  <p:slideViewPr>
    <p:cSldViewPr snapToGrid="0">
      <p:cViewPr varScale="1">
        <p:scale>
          <a:sx n="94" d="100"/>
          <a:sy n="94" d="100"/>
        </p:scale>
        <p:origin x="4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2019/5/20/Monday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此页可以删除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5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12192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7" y="313203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1" y="313203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9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19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7" y="313203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1" y="313203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193" userDrawn="1">
          <p15:clr>
            <a:srgbClr val="FBAE40"/>
          </p15:clr>
        </p15:guide>
        <p15:guide id="3" pos="69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5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500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500" y="5245249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12192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500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12192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pos="39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12192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5" y="4211593"/>
            <a:ext cx="4029124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1552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11596802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5" y="6100772"/>
            <a:ext cx="2611396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 userDrawn="1">
          <p15:clr>
            <a:srgbClr val="FBAE40"/>
          </p15:clr>
        </p15:guide>
        <p15:guide id="2" pos="204" userDrawn="1">
          <p15:clr>
            <a:srgbClr val="FBAE40"/>
          </p15:clr>
        </p15:guide>
        <p15:guide id="3" pos="7408" userDrawn="1">
          <p15:clr>
            <a:srgbClr val="FBAE40"/>
          </p15:clr>
        </p15:guide>
        <p15:guide id="4" pos="2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11595422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96802" y="313203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60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3" y="807632"/>
            <a:ext cx="1112056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5778" y="4070057"/>
            <a:ext cx="10515600" cy="899510"/>
          </a:xfr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120066" y="4969567"/>
            <a:ext cx="3111329" cy="604299"/>
          </a:xfrm>
        </p:spPr>
        <p:txBody>
          <a:bodyPr/>
          <a:lstStyle/>
          <a:p>
            <a:r>
              <a:rPr lang="en-US" altLang="zh-CN" dirty="0" smtClean="0"/>
              <a:t>2019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6149" y="860269"/>
            <a:ext cx="11162884" cy="574183"/>
          </a:xfrm>
        </p:spPr>
        <p:txBody>
          <a:bodyPr/>
          <a:lstStyle/>
          <a:p>
            <a:r>
              <a:rPr lang="zh-CN" altLang="en-US" dirty="0" smtClean="0"/>
              <a:t>开发流程</a:t>
            </a:r>
            <a:endParaRPr 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596027" y="3629315"/>
            <a:ext cx="1351333" cy="5436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GPIO</a:t>
            </a:r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  <p:sp>
        <p:nvSpPr>
          <p:cNvPr id="7" name="圆角矩形 6"/>
          <p:cNvSpPr/>
          <p:nvPr/>
        </p:nvSpPr>
        <p:spPr>
          <a:xfrm>
            <a:off x="4023139" y="3629315"/>
            <a:ext cx="1351333" cy="54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UART</a:t>
            </a:r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698805" y="4279418"/>
            <a:ext cx="0" cy="71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99314" y="1624090"/>
            <a:ext cx="16594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sz="16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使能配置</a:t>
            </a:r>
            <a:endParaRPr lang="en-US" altLang="zh-CN" sz="1600" dirty="0" smtClean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管脚配置</a:t>
            </a:r>
            <a:endParaRPr lang="en-US" altLang="zh-CN" sz="16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61AFEF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初始化配置</a:t>
            </a:r>
            <a:endParaRPr lang="en-US" sz="1600" dirty="0">
              <a:solidFill>
                <a:srgbClr val="61AFEF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88171" y="5102515"/>
            <a:ext cx="29697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rgbClr val="C678DD"/>
                </a:solidFill>
                <a:latin typeface="Consolas" panose="020B0609020204030204" pitchFamily="49" charset="0"/>
              </a:rPr>
              <a:t>Uart</a:t>
            </a:r>
            <a:r>
              <a:rPr lang="zh-CN" altLang="en-US" sz="16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初始化配置</a:t>
            </a:r>
            <a:endParaRPr lang="en-US" altLang="zh-CN" sz="1600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 err="1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CN" altLang="en-US" sz="16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中断配置</a:t>
            </a:r>
            <a:endParaRPr lang="en-US" altLang="zh-CN" sz="1600" b="0" dirty="0" smtClean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rgbClr val="C678DD"/>
                </a:solidFill>
                <a:latin typeface="Consolas" panose="020B0609020204030204" pitchFamily="49" charset="0"/>
              </a:rPr>
              <a:t>Uart</a:t>
            </a:r>
            <a:r>
              <a:rPr lang="zh-CN" altLang="en-US" sz="16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中断服务函数配置</a:t>
            </a:r>
            <a:endParaRPr lang="en-US" altLang="zh-CN" sz="1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450251" y="3629315"/>
            <a:ext cx="1351333" cy="5436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Timer</a:t>
            </a:r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8877363" y="3629315"/>
            <a:ext cx="1351333" cy="5436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功能实现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329029" y="2825440"/>
            <a:ext cx="0" cy="700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7153022" y="2825440"/>
            <a:ext cx="0" cy="700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030971" y="3901164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469371" y="3901164"/>
            <a:ext cx="8732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7903652" y="3901851"/>
            <a:ext cx="8732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047591" y="1645167"/>
            <a:ext cx="29697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定时器初始化配置</a:t>
            </a:r>
            <a:endParaRPr lang="en-US" altLang="zh-CN" sz="1600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定时器</a:t>
            </a:r>
            <a:r>
              <a:rPr lang="zh-CN" altLang="en-US" sz="1600" b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中断配置</a:t>
            </a:r>
            <a:endParaRPr lang="en-US" altLang="zh-CN" sz="1600" b="0" dirty="0" smtClean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定时器中断</a:t>
            </a:r>
            <a:r>
              <a:rPr lang="zh-CN" alt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服务函数配置</a:t>
            </a:r>
            <a:endParaRPr lang="en-US" altLang="zh-CN" sz="1600" b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中断号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483019"/>
            <a:ext cx="6905625" cy="502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83649" y="4333359"/>
            <a:ext cx="172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Uart</a:t>
            </a:r>
            <a:r>
              <a:rPr lang="zh-CN" altLang="en-US" dirty="0" smtClean="0"/>
              <a:t>中断号为</a:t>
            </a:r>
            <a:r>
              <a:rPr lang="en-US" altLang="zh-CN" dirty="0" smtClean="0"/>
              <a:t>4</a:t>
            </a:r>
            <a:endParaRPr lang="en-US" dirty="0"/>
          </a:p>
        </p:txBody>
      </p:sp>
      <p:cxnSp>
        <p:nvCxnSpPr>
          <p:cNvPr id="6" name="直接箭头连接符 5"/>
          <p:cNvCxnSpPr>
            <a:stCxn id="4" idx="3"/>
          </p:cNvCxnSpPr>
          <p:nvPr/>
        </p:nvCxnSpPr>
        <p:spPr>
          <a:xfrm>
            <a:off x="3609634" y="4518025"/>
            <a:ext cx="18460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10326" y="5475234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Timer</a:t>
            </a:r>
            <a:r>
              <a:rPr lang="zh-CN" altLang="en-US" dirty="0" smtClean="0"/>
              <a:t>中断号为</a:t>
            </a:r>
            <a:r>
              <a:rPr lang="en-US" altLang="zh-CN" dirty="0" smtClean="0"/>
              <a:t>5</a:t>
            </a:r>
            <a:endParaRPr 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609634" y="5659900"/>
            <a:ext cx="18460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559859" y="4333359"/>
            <a:ext cx="0" cy="1511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20862" y="49042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优先级</a:t>
            </a:r>
            <a:endParaRPr 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90" y="1645060"/>
            <a:ext cx="2745944" cy="209238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83911" y="3752829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用户自定义中断为</a:t>
            </a:r>
            <a:r>
              <a:rPr lang="en-US" altLang="zh-CN" sz="1600" dirty="0" smtClean="0"/>
              <a:t>4~15</a:t>
            </a:r>
            <a:endParaRPr 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2100774" y="1088931"/>
            <a:ext cx="7677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《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TMS320C674x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DSP </a:t>
            </a:r>
            <a:r>
              <a:rPr lang="en-US" sz="1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Megamodule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Reference 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Guide </a:t>
            </a:r>
            <a:r>
              <a:rPr lang="en-US" altLang="zh-CN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》</a:t>
            </a:r>
            <a:r>
              <a:rPr lang="zh-CN" alt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第七章  </a:t>
            </a:r>
            <a:r>
              <a:rPr lang="en-US" altLang="zh-CN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P162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58699" y="2051220"/>
            <a:ext cx="10223157" cy="3945925"/>
            <a:chOff x="415845" y="1968842"/>
            <a:chExt cx="10223157" cy="3945925"/>
          </a:xfrm>
        </p:grpSpPr>
        <p:sp>
          <p:nvSpPr>
            <p:cNvPr id="5" name="圆角矩形 4"/>
            <p:cNvSpPr/>
            <p:nvPr/>
          </p:nvSpPr>
          <p:spPr>
            <a:xfrm>
              <a:off x="415845" y="1968842"/>
              <a:ext cx="10223157" cy="3945925"/>
            </a:xfrm>
            <a:prstGeom prst="roundRect">
              <a:avLst>
                <a:gd name="adj" fmla="val 504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35131" y="2101843"/>
              <a:ext cx="9984587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/>
                <a:t>1. </a:t>
              </a:r>
              <a:r>
                <a:rPr lang="zh-CN" altLang="en-US" dirty="0" smtClean="0"/>
                <a:t>查阅</a:t>
              </a:r>
              <a:r>
                <a:rPr lang="en-US" altLang="zh-CN" dirty="0" smtClean="0"/>
                <a:t>《ompal138-datasheet》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《 </a:t>
              </a:r>
              <a:r>
                <a:rPr lang="en-US" altLang="zh-CN" dirty="0"/>
                <a:t>OMAP-L138</a:t>
              </a:r>
              <a:r>
                <a:rPr lang="zh-CN" altLang="en-US" dirty="0" smtClean="0"/>
                <a:t>原理图</a:t>
              </a:r>
              <a:r>
                <a:rPr lang="en-US" altLang="zh-CN" dirty="0" smtClean="0"/>
                <a:t>》</a:t>
              </a:r>
              <a:r>
                <a:rPr lang="zh-CN" altLang="en-US" dirty="0" smtClean="0"/>
                <a:t>、</a:t>
              </a:r>
              <a:r>
                <a:rPr lang="en-US" altLang="zh-CN" dirty="0"/>
                <a:t>《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TMS320C6748™ Fixed- and Floating-Point DSP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》</a:t>
              </a:r>
              <a:r>
                <a:rPr lang="zh-CN" altLang="en-US" b="1" dirty="0" smtClean="0"/>
                <a:t>、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《</a:t>
              </a:r>
              <a:r>
                <a:rPr lang="en-US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TMS320C674x 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DSP </a:t>
              </a:r>
              <a:r>
                <a:rPr 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Megamodule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Reference </a:t>
              </a:r>
              <a:r>
                <a:rPr lang="en-US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Guide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》</a:t>
              </a:r>
              <a:r>
                <a:rPr lang="zh-CN" altLang="en-US" b="1" dirty="0"/>
                <a:t>和</a:t>
              </a: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《 TMS320C6748 DSP System Reference 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Guide》</a:t>
              </a:r>
              <a:r>
                <a:rPr lang="zh-CN" altLang="en-US" dirty="0" smtClean="0"/>
                <a:t>手册以及</a:t>
              </a:r>
              <a:r>
                <a:rPr lang="en-US" altLang="zh-CN" dirty="0" err="1" smtClean="0"/>
                <a:t>StarterWare</a:t>
              </a:r>
              <a:r>
                <a:rPr lang="zh-CN" altLang="en-US" dirty="0" smtClean="0"/>
                <a:t>里面的例程；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2. </a:t>
              </a:r>
              <a:r>
                <a:rPr lang="zh-CN" altLang="en-US" dirty="0" smtClean="0"/>
                <a:t>查看</a:t>
              </a:r>
              <a:r>
                <a:rPr lang="zh-CN" altLang="en-US" dirty="0"/>
                <a:t>函数功能和参数配置的参考文档：</a:t>
              </a:r>
              <a:r>
                <a:rPr lang="en-US" altLang="zh-CN" dirty="0" smtClean="0"/>
                <a:t>C6748_StarterWare_1_20_03_03\docs\C6748_StarterWare_1_20_03_03.chm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3. </a:t>
              </a:r>
              <a:r>
                <a:rPr lang="zh-CN" altLang="en-US" dirty="0" smtClean="0"/>
                <a:t>资料</a:t>
              </a:r>
              <a:r>
                <a:rPr lang="zh-CN" altLang="en-US" dirty="0"/>
                <a:t>里有“实验指导</a:t>
              </a:r>
              <a:r>
                <a:rPr lang="en-US" altLang="zh-CN" dirty="0"/>
                <a:t>.pdf</a:t>
              </a:r>
              <a:r>
                <a:rPr lang="zh-CN" altLang="en-US" dirty="0"/>
                <a:t>”，有往届报错及其他问题的一些解答，多</a:t>
              </a:r>
              <a:r>
                <a:rPr lang="zh-CN" altLang="en-US" dirty="0" smtClean="0"/>
                <a:t>利用；</a:t>
              </a:r>
              <a:endParaRPr lang="en-US" altLang="zh-CN" dirty="0" smtClean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4. </a:t>
              </a:r>
              <a:r>
                <a:rPr lang="zh-CN" altLang="en-US" dirty="0" smtClean="0"/>
                <a:t>验收</a:t>
              </a:r>
              <a:r>
                <a:rPr lang="zh-CN" altLang="en-US" dirty="0"/>
                <a:t>：课上没有做完的部分，可以下次课再</a:t>
              </a:r>
              <a:r>
                <a:rPr lang="zh-CN" altLang="en-US" dirty="0" smtClean="0"/>
                <a:t>验收，但基本要求要做完</a:t>
              </a:r>
              <a:endParaRPr lang="en-US" altLang="zh-CN" dirty="0" smtClean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5. </a:t>
              </a:r>
              <a:r>
                <a:rPr lang="zh-CN" altLang="en-US" dirty="0" smtClean="0"/>
                <a:t>参考资料下载：</a:t>
              </a:r>
              <a:r>
                <a:rPr lang="en-US" altLang="zh-CN" dirty="0"/>
                <a:t>https://www.github.com/kangzhiheng/TMS320C6748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58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7348" y="1816797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78940" y="1861752"/>
            <a:ext cx="11137558" cy="4440194"/>
          </a:xfrm>
          <a:prstGeom prst="roundRect">
            <a:avLst>
              <a:gd name="adj" fmla="val 56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基本要求</a:t>
            </a:r>
            <a:r>
              <a:rPr lang="zh-CN" altLang="en-US" sz="1400" dirty="0" smtClean="0">
                <a:solidFill>
                  <a:srgbClr val="FF0000"/>
                </a:solidFill>
              </a:rPr>
              <a:t>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</a:rPr>
              <a:t>        </a:t>
            </a:r>
            <a:r>
              <a:rPr lang="zh-CN" altLang="en-US" sz="1400" dirty="0" smtClean="0">
                <a:solidFill>
                  <a:schemeClr val="tx1"/>
                </a:solidFill>
              </a:rPr>
              <a:t>配置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UART </a:t>
            </a:r>
            <a:r>
              <a:rPr lang="zh-CN" altLang="en-US" sz="1400" dirty="0">
                <a:solidFill>
                  <a:schemeClr val="tx1"/>
                </a:solidFill>
              </a:rPr>
              <a:t>为输入中断，通过</a:t>
            </a:r>
            <a:r>
              <a:rPr lang="zh-CN" altLang="en-US" sz="1400" dirty="0">
                <a:solidFill>
                  <a:srgbClr val="FF0000"/>
                </a:solidFill>
              </a:rPr>
              <a:t>上位</a:t>
            </a:r>
            <a:r>
              <a:rPr lang="zh-CN" altLang="en-US" sz="1400" dirty="0" smtClean="0">
                <a:solidFill>
                  <a:srgbClr val="FF0000"/>
                </a:solidFill>
              </a:rPr>
              <a:t>机</a:t>
            </a:r>
            <a:r>
              <a:rPr lang="en-US" altLang="zh-CN" sz="1400" dirty="0" smtClean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串口调试助手</a:t>
            </a:r>
            <a:r>
              <a:rPr lang="en-US" altLang="zh-CN" sz="1400" dirty="0" smtClean="0">
                <a:solidFill>
                  <a:schemeClr val="tx1"/>
                </a:solidFill>
              </a:rPr>
              <a:t>)</a:t>
            </a:r>
            <a:r>
              <a:rPr lang="zh-CN" altLang="en-US" sz="1400" dirty="0" smtClean="0">
                <a:solidFill>
                  <a:schemeClr val="tx1"/>
                </a:solidFill>
              </a:rPr>
              <a:t>接收</a:t>
            </a:r>
            <a:r>
              <a:rPr lang="zh-CN" altLang="en-US" sz="1400" dirty="0">
                <a:solidFill>
                  <a:schemeClr val="tx1"/>
                </a:solidFill>
              </a:rPr>
              <a:t>用户输入的</a:t>
            </a:r>
            <a:r>
              <a:rPr lang="en-US" sz="1400" dirty="0">
                <a:solidFill>
                  <a:schemeClr val="tx1"/>
                </a:solidFill>
              </a:rPr>
              <a:t> LED </a:t>
            </a:r>
            <a:r>
              <a:rPr lang="zh-CN" altLang="en-US" sz="1400" dirty="0">
                <a:solidFill>
                  <a:schemeClr val="tx1"/>
                </a:solidFill>
              </a:rPr>
              <a:t>状态字（只需要一次接受一个</a:t>
            </a:r>
            <a:r>
              <a:rPr lang="en-US" sz="1400" dirty="0">
                <a:solidFill>
                  <a:schemeClr val="tx1"/>
                </a:solidFill>
              </a:rPr>
              <a:t>char </a:t>
            </a:r>
            <a:r>
              <a:rPr lang="zh-CN" altLang="en-US" sz="1400" dirty="0">
                <a:solidFill>
                  <a:schemeClr val="tx1"/>
                </a:solidFill>
              </a:rPr>
              <a:t>类型的数据即可），发送到</a:t>
            </a:r>
            <a:r>
              <a:rPr lang="en-US" sz="1400" dirty="0">
                <a:solidFill>
                  <a:schemeClr val="tx1"/>
                </a:solidFill>
              </a:rPr>
              <a:t> UART</a:t>
            </a:r>
            <a:r>
              <a:rPr lang="zh-CN" altLang="en-US" sz="1400" dirty="0">
                <a:solidFill>
                  <a:schemeClr val="tx1"/>
                </a:solidFill>
              </a:rPr>
              <a:t>，触发</a:t>
            </a:r>
            <a:r>
              <a:rPr lang="en-US" sz="1400" dirty="0">
                <a:solidFill>
                  <a:schemeClr val="tx1"/>
                </a:solidFill>
              </a:rPr>
              <a:t> UART </a:t>
            </a:r>
            <a:r>
              <a:rPr lang="zh-CN" altLang="en-US" sz="1400" dirty="0">
                <a:solidFill>
                  <a:schemeClr val="tx1"/>
                </a:solidFill>
              </a:rPr>
              <a:t>中断，用户读取状态字，实时将状态字转换为</a:t>
            </a:r>
            <a:r>
              <a:rPr lang="en-US" sz="1400" dirty="0">
                <a:solidFill>
                  <a:schemeClr val="tx1"/>
                </a:solidFill>
              </a:rPr>
              <a:t> LED3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LED2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LED1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LED0 </a:t>
            </a:r>
            <a:r>
              <a:rPr lang="zh-CN" altLang="en-US" sz="1400" dirty="0">
                <a:solidFill>
                  <a:schemeClr val="tx1"/>
                </a:solidFill>
              </a:rPr>
              <a:t>的闪烁变化。</a:t>
            </a:r>
            <a:r>
              <a:rPr lang="en-US" sz="1400" dirty="0">
                <a:solidFill>
                  <a:schemeClr val="tx1"/>
                </a:solidFill>
              </a:rPr>
              <a:t>LED </a:t>
            </a:r>
            <a:r>
              <a:rPr lang="zh-CN" altLang="en-US" sz="1400" dirty="0">
                <a:solidFill>
                  <a:schemeClr val="tx1"/>
                </a:solidFill>
              </a:rPr>
              <a:t>的闪烁根据以下描述：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假设用户在上位机输入</a:t>
            </a:r>
            <a:r>
              <a:rPr lang="zh-CN" altLang="en-US" sz="1400" dirty="0">
                <a:solidFill>
                  <a:schemeClr val="tx1"/>
                </a:solidFill>
              </a:rPr>
              <a:t>了‘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’字符，</a:t>
            </a:r>
            <a:r>
              <a:rPr lang="en-US" sz="1400" dirty="0">
                <a:solidFill>
                  <a:schemeClr val="tx1"/>
                </a:solidFill>
              </a:rPr>
              <a:t>UART </a:t>
            </a:r>
            <a:r>
              <a:rPr lang="zh-CN" altLang="en-US" sz="1400" dirty="0">
                <a:solidFill>
                  <a:schemeClr val="tx1"/>
                </a:solidFill>
              </a:rPr>
              <a:t>接受到的该字符为</a:t>
            </a:r>
            <a:r>
              <a:rPr lang="en-US" sz="1400" dirty="0">
                <a:solidFill>
                  <a:schemeClr val="tx1"/>
                </a:solidFill>
              </a:rPr>
              <a:t> char </a:t>
            </a:r>
            <a:r>
              <a:rPr lang="zh-CN" altLang="en-US" sz="1400" dirty="0">
                <a:solidFill>
                  <a:schemeClr val="tx1"/>
                </a:solidFill>
              </a:rPr>
              <a:t>类型，</a:t>
            </a:r>
            <a:r>
              <a:rPr lang="en-US" sz="1400" dirty="0">
                <a:solidFill>
                  <a:schemeClr val="tx1"/>
                </a:solidFill>
              </a:rPr>
              <a:t>ASCII </a:t>
            </a:r>
            <a:r>
              <a:rPr lang="zh-CN" altLang="en-US" sz="1400" dirty="0">
                <a:solidFill>
                  <a:schemeClr val="tx1"/>
                </a:solidFill>
              </a:rPr>
              <a:t>码对应的</a:t>
            </a:r>
            <a:r>
              <a:rPr lang="en-US" sz="1400" dirty="0">
                <a:solidFill>
                  <a:schemeClr val="tx1"/>
                </a:solidFill>
              </a:rPr>
              <a:t> 16 </a:t>
            </a:r>
            <a:r>
              <a:rPr lang="zh-CN" altLang="en-US" sz="1400" dirty="0">
                <a:solidFill>
                  <a:schemeClr val="tx1"/>
                </a:solidFill>
              </a:rPr>
              <a:t>进制数为</a:t>
            </a:r>
            <a:r>
              <a:rPr lang="en-US" sz="1400" dirty="0">
                <a:solidFill>
                  <a:schemeClr val="tx1"/>
                </a:solidFill>
              </a:rPr>
              <a:t> 0x31</a:t>
            </a:r>
            <a:r>
              <a:rPr lang="zh-CN" altLang="en-US" sz="1400" dirty="0">
                <a:solidFill>
                  <a:schemeClr val="tx1"/>
                </a:solidFill>
              </a:rPr>
              <a:t>，即</a:t>
            </a:r>
            <a:r>
              <a:rPr lang="en-US" sz="1400" dirty="0">
                <a:solidFill>
                  <a:schemeClr val="tx1"/>
                </a:solidFill>
              </a:rPr>
              <a:t> 0b00110001</a:t>
            </a:r>
            <a:r>
              <a:rPr lang="zh-CN" altLang="en-US" sz="1400" dirty="0">
                <a:solidFill>
                  <a:schemeClr val="tx1"/>
                </a:solidFill>
              </a:rPr>
              <a:t>，占据了一个</a:t>
            </a:r>
            <a:r>
              <a:rPr lang="en-US" sz="1400" dirty="0">
                <a:solidFill>
                  <a:schemeClr val="tx1"/>
                </a:solidFill>
              </a:rPr>
              <a:t> BYTE </a:t>
            </a:r>
            <a:r>
              <a:rPr lang="zh-CN" altLang="en-US" sz="1400" dirty="0">
                <a:solidFill>
                  <a:schemeClr val="tx1"/>
                </a:solidFill>
              </a:rPr>
              <a:t>的内存空间。我们只有</a:t>
            </a:r>
            <a:r>
              <a:rPr lang="en-US" sz="1400" dirty="0">
                <a:solidFill>
                  <a:schemeClr val="tx1"/>
                </a:solidFill>
              </a:rPr>
              <a:t> 4 </a:t>
            </a:r>
            <a:r>
              <a:rPr lang="zh-CN" altLang="en-US" sz="1400" dirty="0">
                <a:solidFill>
                  <a:schemeClr val="tx1"/>
                </a:solidFill>
              </a:rPr>
              <a:t>个</a:t>
            </a:r>
            <a:r>
              <a:rPr lang="en-US" sz="1400" dirty="0">
                <a:solidFill>
                  <a:schemeClr val="tx1"/>
                </a:solidFill>
              </a:rPr>
              <a:t> LED </a:t>
            </a:r>
            <a:r>
              <a:rPr lang="zh-CN" altLang="en-US" sz="1400" dirty="0">
                <a:solidFill>
                  <a:schemeClr val="tx1"/>
                </a:solidFill>
              </a:rPr>
              <a:t>灯，无法一次显示</a:t>
            </a:r>
            <a:r>
              <a:rPr lang="en-US" sz="1400" dirty="0">
                <a:solidFill>
                  <a:schemeClr val="tx1"/>
                </a:solidFill>
              </a:rPr>
              <a:t> 8bit</a:t>
            </a:r>
            <a:r>
              <a:rPr lang="zh-CN" altLang="en-US" sz="1400" dirty="0">
                <a:solidFill>
                  <a:schemeClr val="tx1"/>
                </a:solidFill>
              </a:rPr>
              <a:t>，因此分两次显示：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第一次</a:t>
            </a:r>
            <a:r>
              <a:rPr lang="zh-CN" altLang="en-US" sz="1400" dirty="0">
                <a:solidFill>
                  <a:schemeClr val="tx1"/>
                </a:solidFill>
              </a:rPr>
              <a:t>显示低</a:t>
            </a:r>
            <a:r>
              <a:rPr lang="en-US" sz="1400" dirty="0">
                <a:solidFill>
                  <a:schemeClr val="tx1"/>
                </a:solidFill>
              </a:rPr>
              <a:t> 4bit</a:t>
            </a:r>
            <a:r>
              <a:rPr lang="zh-CN" altLang="en-US" sz="1400" dirty="0">
                <a:solidFill>
                  <a:schemeClr val="tx1"/>
                </a:solidFill>
              </a:rPr>
              <a:t>，即</a:t>
            </a:r>
            <a:r>
              <a:rPr lang="en-US" sz="1400" dirty="0">
                <a:solidFill>
                  <a:schemeClr val="tx1"/>
                </a:solidFill>
              </a:rPr>
              <a:t> 0b0001</a:t>
            </a:r>
            <a:r>
              <a:rPr lang="zh-CN" altLang="en-US" sz="1400" dirty="0">
                <a:solidFill>
                  <a:schemeClr val="tx1"/>
                </a:solidFill>
              </a:rPr>
              <a:t>，此时</a:t>
            </a:r>
            <a:r>
              <a:rPr lang="en-US" sz="1400" dirty="0">
                <a:solidFill>
                  <a:schemeClr val="tx1"/>
                </a:solidFill>
              </a:rPr>
              <a:t> LED3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LED2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LED1 </a:t>
            </a:r>
            <a:r>
              <a:rPr lang="zh-CN" altLang="en-US" sz="1400" dirty="0">
                <a:solidFill>
                  <a:schemeClr val="tx1"/>
                </a:solidFill>
              </a:rPr>
              <a:t>灭，</a:t>
            </a:r>
            <a:r>
              <a:rPr lang="en-US" sz="1400" dirty="0">
                <a:solidFill>
                  <a:schemeClr val="tx1"/>
                </a:solidFill>
              </a:rPr>
              <a:t>LED0 </a:t>
            </a:r>
            <a:r>
              <a:rPr lang="zh-CN" altLang="en-US" sz="1400" dirty="0">
                <a:solidFill>
                  <a:schemeClr val="tx1"/>
                </a:solidFill>
              </a:rPr>
              <a:t>亮；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第二</a:t>
            </a:r>
            <a:r>
              <a:rPr lang="zh-CN" altLang="en-US" sz="1400" dirty="0">
                <a:solidFill>
                  <a:schemeClr val="tx1"/>
                </a:solidFill>
              </a:rPr>
              <a:t>次显示高</a:t>
            </a:r>
            <a:r>
              <a:rPr lang="en-US" sz="1400" dirty="0">
                <a:solidFill>
                  <a:schemeClr val="tx1"/>
                </a:solidFill>
              </a:rPr>
              <a:t> 4bit</a:t>
            </a:r>
            <a:r>
              <a:rPr lang="zh-CN" altLang="en-US" sz="1400" dirty="0">
                <a:solidFill>
                  <a:schemeClr val="tx1"/>
                </a:solidFill>
              </a:rPr>
              <a:t>，即</a:t>
            </a:r>
            <a:r>
              <a:rPr lang="en-US" sz="1400" dirty="0">
                <a:solidFill>
                  <a:schemeClr val="tx1"/>
                </a:solidFill>
              </a:rPr>
              <a:t> 0b0011</a:t>
            </a:r>
            <a:r>
              <a:rPr lang="zh-CN" altLang="en-US" sz="1400" dirty="0">
                <a:solidFill>
                  <a:schemeClr val="tx1"/>
                </a:solidFill>
              </a:rPr>
              <a:t>，此时</a:t>
            </a:r>
            <a:r>
              <a:rPr lang="en-US" sz="1400" dirty="0">
                <a:solidFill>
                  <a:schemeClr val="tx1"/>
                </a:solidFill>
              </a:rPr>
              <a:t> LED3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LED2 </a:t>
            </a:r>
            <a:r>
              <a:rPr lang="zh-CN" altLang="en-US" sz="1400" dirty="0">
                <a:solidFill>
                  <a:schemeClr val="tx1"/>
                </a:solidFill>
              </a:rPr>
              <a:t>灭，</a:t>
            </a:r>
            <a:r>
              <a:rPr lang="en-US" sz="1400" dirty="0">
                <a:solidFill>
                  <a:schemeClr val="tx1"/>
                </a:solidFill>
              </a:rPr>
              <a:t>LED1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LED0 </a:t>
            </a:r>
            <a:r>
              <a:rPr lang="zh-CN" altLang="en-US" sz="1400" dirty="0">
                <a:solidFill>
                  <a:schemeClr val="tx1"/>
                </a:solidFill>
              </a:rPr>
              <a:t>亮。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两次显示切换间隔使用</a:t>
            </a:r>
            <a:r>
              <a:rPr lang="en-US" sz="1400" dirty="0">
                <a:solidFill>
                  <a:schemeClr val="tx1"/>
                </a:solidFill>
              </a:rPr>
              <a:t> delay </a:t>
            </a:r>
            <a:r>
              <a:rPr lang="zh-CN" altLang="en-US" sz="1400" dirty="0">
                <a:solidFill>
                  <a:schemeClr val="tx1"/>
                </a:solidFill>
              </a:rPr>
              <a:t>函数，延迟大概</a:t>
            </a:r>
            <a:r>
              <a:rPr lang="en-US" sz="1400" dirty="0">
                <a:solidFill>
                  <a:schemeClr val="tx1"/>
                </a:solidFill>
              </a:rPr>
              <a:t> 0.5s </a:t>
            </a:r>
            <a:r>
              <a:rPr lang="zh-CN" altLang="en-US" sz="1400" dirty="0">
                <a:solidFill>
                  <a:schemeClr val="tx1"/>
                </a:solidFill>
              </a:rPr>
              <a:t>即可。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拓展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  <a:r>
              <a:rPr lang="zh-CN" altLang="en-US" sz="1400" dirty="0">
                <a:solidFill>
                  <a:srgbClr val="FF0000"/>
                </a:solidFill>
              </a:rPr>
              <a:t>：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 在</a:t>
            </a:r>
            <a:r>
              <a:rPr lang="zh-CN" altLang="en-US" sz="1400" dirty="0">
                <a:solidFill>
                  <a:schemeClr val="tx1"/>
                </a:solidFill>
              </a:rPr>
              <a:t>基本要求的基础上使用</a:t>
            </a:r>
            <a:r>
              <a:rPr lang="en-US" sz="1400" dirty="0">
                <a:solidFill>
                  <a:schemeClr val="tx1"/>
                </a:solidFill>
              </a:rPr>
              <a:t> Timer </a:t>
            </a:r>
            <a:r>
              <a:rPr lang="zh-CN" altLang="en-US" sz="1400" dirty="0">
                <a:solidFill>
                  <a:schemeClr val="tx1"/>
                </a:solidFill>
              </a:rPr>
              <a:t>进行精确延迟。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拓展</a:t>
            </a:r>
            <a:r>
              <a:rPr lang="en-US" sz="1400" dirty="0">
                <a:solidFill>
                  <a:srgbClr val="FF0000"/>
                </a:solidFill>
              </a:rPr>
              <a:t>2</a:t>
            </a:r>
            <a:r>
              <a:rPr lang="zh-CN" altLang="en-US" sz="1400" dirty="0">
                <a:solidFill>
                  <a:srgbClr val="FF0000"/>
                </a:solidFill>
              </a:rPr>
              <a:t>：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在</a:t>
            </a:r>
            <a:r>
              <a:rPr lang="zh-CN" altLang="en-US" sz="1400" dirty="0">
                <a:solidFill>
                  <a:schemeClr val="tx1"/>
                </a:solidFill>
              </a:rPr>
              <a:t>扩展要求一的基础上，修改程序，使得程序可以一次接受最多</a:t>
            </a:r>
            <a:r>
              <a:rPr lang="en-US" sz="1400" dirty="0">
                <a:solidFill>
                  <a:schemeClr val="tx1"/>
                </a:solidFill>
              </a:rPr>
              <a:t> 100 </a:t>
            </a:r>
            <a:r>
              <a:rPr lang="zh-CN" altLang="en-US" sz="1400" dirty="0">
                <a:solidFill>
                  <a:schemeClr val="tx1"/>
                </a:solidFill>
              </a:rPr>
              <a:t>个字符，并以此使用</a:t>
            </a:r>
            <a:r>
              <a:rPr lang="en-US" sz="1400" dirty="0">
                <a:solidFill>
                  <a:schemeClr val="tx1"/>
                </a:solidFill>
              </a:rPr>
              <a:t> LED</a:t>
            </a:r>
            <a:r>
              <a:rPr lang="zh-CN" altLang="en-US" sz="1400" dirty="0">
                <a:solidFill>
                  <a:schemeClr val="tx1"/>
                </a:solidFill>
              </a:rPr>
              <a:t>显示其状态。此时</a:t>
            </a:r>
            <a:r>
              <a:rPr lang="en-US" sz="1400" dirty="0">
                <a:solidFill>
                  <a:schemeClr val="tx1"/>
                </a:solidFill>
              </a:rPr>
              <a:t> n </a:t>
            </a:r>
            <a:r>
              <a:rPr lang="zh-CN" altLang="en-US" sz="1400" dirty="0">
                <a:solidFill>
                  <a:schemeClr val="tx1"/>
                </a:solidFill>
              </a:rPr>
              <a:t>个字符的</a:t>
            </a:r>
            <a:r>
              <a:rPr lang="en-US" sz="1400" dirty="0">
                <a:solidFill>
                  <a:schemeClr val="tx1"/>
                </a:solidFill>
              </a:rPr>
              <a:t> LED </a:t>
            </a:r>
            <a:r>
              <a:rPr lang="zh-CN" altLang="en-US" sz="1400" dirty="0">
                <a:solidFill>
                  <a:schemeClr val="tx1"/>
                </a:solidFill>
              </a:rPr>
              <a:t>显示需要</a:t>
            </a:r>
            <a:r>
              <a:rPr lang="en-US" sz="1400" dirty="0">
                <a:solidFill>
                  <a:schemeClr val="tx1"/>
                </a:solidFill>
              </a:rPr>
              <a:t> n </a:t>
            </a:r>
            <a:r>
              <a:rPr lang="zh-CN" altLang="en-US" sz="1400" dirty="0">
                <a:solidFill>
                  <a:schemeClr val="tx1"/>
                </a:solidFill>
              </a:rPr>
              <a:t>秒。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9643" y="930561"/>
            <a:ext cx="783073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实验二</a:t>
            </a:r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：</a:t>
            </a:r>
            <a:r>
              <a:rPr lang="en-US" sz="2800" b="1" dirty="0"/>
              <a:t>UART</a:t>
            </a:r>
            <a:r>
              <a:rPr lang="zh-CN" altLang="en-US" sz="2800" b="1" dirty="0"/>
              <a:t>中断接收串口通信驱动</a:t>
            </a:r>
            <a:r>
              <a:rPr lang="en-US" sz="2800" b="1" dirty="0"/>
              <a:t>LED</a:t>
            </a:r>
            <a:r>
              <a:rPr lang="zh-CN" altLang="en-US" sz="2800" b="1" dirty="0"/>
              <a:t>显示</a:t>
            </a:r>
            <a:endParaRPr lang="zh-CN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347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硬件连接</a:t>
            </a:r>
            <a:r>
              <a:rPr lang="en-US" altLang="zh-CN" dirty="0" smtClean="0"/>
              <a:t>USRT</a:t>
            </a:r>
            <a:r>
              <a:rPr lang="zh-CN" altLang="en-US" dirty="0" smtClean="0"/>
              <a:t>端口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24211" y="630348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硬件连接图</a:t>
            </a:r>
            <a:endParaRPr 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5412135" y="1728758"/>
            <a:ext cx="6046697" cy="4700443"/>
          </a:xfrm>
          <a:prstGeom prst="roundRect">
            <a:avLst>
              <a:gd name="adj" fmla="val 70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内容占位符 3"/>
          <p:cNvSpPr>
            <a:spLocks noGrp="1"/>
          </p:cNvSpPr>
          <p:nvPr>
            <p:ph sz="quarter" idx="10"/>
          </p:nvPr>
        </p:nvSpPr>
        <p:spPr>
          <a:xfrm>
            <a:off x="5610681" y="2141838"/>
            <a:ext cx="5576303" cy="376709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smtClean="0"/>
              <a:t>1. </a:t>
            </a:r>
            <a:r>
              <a:rPr lang="zh-CN" altLang="en-US" sz="1800" dirty="0"/>
              <a:t>上次</a:t>
            </a:r>
            <a:r>
              <a:rPr lang="zh-CN" altLang="en-US" sz="1800" dirty="0" smtClean="0"/>
              <a:t>实验我们把</a:t>
            </a:r>
            <a:r>
              <a:rPr lang="en-US" altLang="zh-CN" sz="1800" dirty="0" smtClean="0"/>
              <a:t>USB</a:t>
            </a:r>
            <a:r>
              <a:rPr lang="zh-CN" altLang="en-US" sz="1800" dirty="0" smtClean="0"/>
              <a:t>接到黄色框框里的</a:t>
            </a:r>
            <a:r>
              <a:rPr lang="en-US" altLang="zh-CN" sz="1800" dirty="0" smtClean="0"/>
              <a:t>USB OTG</a:t>
            </a:r>
            <a:r>
              <a:rPr lang="zh-CN" altLang="en-US" sz="1800" dirty="0" smtClean="0"/>
              <a:t>里，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 </a:t>
            </a:r>
            <a:r>
              <a:rPr lang="zh-CN" altLang="en-US" sz="1800" dirty="0" smtClean="0"/>
              <a:t>这根线在实验一里不一定要接；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smtClean="0"/>
              <a:t>2. </a:t>
            </a:r>
            <a:r>
              <a:rPr lang="zh-CN" altLang="en-US" sz="1800" dirty="0" smtClean="0"/>
              <a:t>实验二按照</a:t>
            </a:r>
            <a:r>
              <a:rPr lang="zh-CN" altLang="en-US" sz="1800" dirty="0" smtClean="0">
                <a:solidFill>
                  <a:srgbClr val="FF0000"/>
                </a:solidFill>
              </a:rPr>
              <a:t>红色框框</a:t>
            </a:r>
            <a:r>
              <a:rPr lang="zh-CN" altLang="en-US" sz="1800" dirty="0" smtClean="0"/>
              <a:t>里的接口进行硬件连接；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5" y="1728759"/>
            <a:ext cx="4855948" cy="4187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02383" y="2879752"/>
            <a:ext cx="980117" cy="492317"/>
          </a:xfrm>
          <a:prstGeom prst="rect">
            <a:avLst/>
          </a:prstGeom>
          <a:noFill/>
          <a:ln w="38100">
            <a:solidFill>
              <a:srgbClr val="EAE50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8585" y="5508821"/>
            <a:ext cx="150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UART USB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0281" y="4674973"/>
            <a:ext cx="1787611" cy="897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9643" y="930561"/>
            <a:ext cx="22365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查看串口号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795" y="1817295"/>
            <a:ext cx="2931769" cy="38787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23" y="1817295"/>
            <a:ext cx="3498892" cy="37111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3787" y="5811087"/>
            <a:ext cx="20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连接</a:t>
            </a:r>
            <a:r>
              <a:rPr lang="en-US" altLang="zh-CN" dirty="0" smtClean="0"/>
              <a:t>USB UART</a:t>
            </a:r>
            <a:r>
              <a:rPr lang="zh-CN" altLang="en-US" dirty="0" smtClean="0"/>
              <a:t>前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12514" r="79899" b="50704"/>
          <a:stretch/>
        </p:blipFill>
        <p:spPr>
          <a:xfrm>
            <a:off x="498167" y="2194884"/>
            <a:ext cx="2931269" cy="30171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507" y="5511410"/>
            <a:ext cx="430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右键我的电脑</a:t>
            </a:r>
            <a:r>
              <a:rPr lang="en-US" altLang="zh-CN" dirty="0"/>
              <a:t> </a:t>
            </a:r>
            <a:r>
              <a:rPr lang="en-US" altLang="zh-CN" dirty="0" smtClean="0"/>
              <a:t>—&gt; </a:t>
            </a:r>
            <a:r>
              <a:rPr lang="zh-CN" altLang="en-US" dirty="0" smtClean="0"/>
              <a:t>管理 </a:t>
            </a:r>
            <a:r>
              <a:rPr lang="en-US" altLang="zh-CN" dirty="0" smtClean="0"/>
              <a:t>—&gt; </a:t>
            </a:r>
            <a:r>
              <a:rPr lang="zh-CN" altLang="en-US" dirty="0" smtClean="0"/>
              <a:t>设备管理器</a:t>
            </a:r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6625" y="581108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连接</a:t>
            </a:r>
            <a:r>
              <a:rPr lang="en-US" altLang="zh-CN" dirty="0" smtClean="0"/>
              <a:t>USB UART</a:t>
            </a:r>
            <a:r>
              <a:rPr lang="zh-CN" altLang="en-US" dirty="0" smtClean="0"/>
              <a:t>后，</a:t>
            </a:r>
            <a:endParaRPr lang="en-US" altLang="zh-CN" dirty="0" smtClean="0"/>
          </a:p>
          <a:p>
            <a:r>
              <a:rPr lang="zh-CN" altLang="en-US" dirty="0" smtClean="0"/>
              <a:t>新出现的端口即为所需的串口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514830" y="1731170"/>
            <a:ext cx="11487632" cy="1911292"/>
          </a:xfrm>
          <a:prstGeom prst="roundRect">
            <a:avLst>
              <a:gd name="adj" fmla="val 1149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查看串口号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8699" y="1844167"/>
            <a:ext cx="60708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 smtClean="0"/>
              <a:t>一般硬件上连接好</a:t>
            </a:r>
            <a:r>
              <a:rPr lang="en-US" altLang="zh-CN" dirty="0" smtClean="0"/>
              <a:t>UART USB</a:t>
            </a:r>
            <a:r>
              <a:rPr lang="zh-CN" altLang="en-US" dirty="0" smtClean="0"/>
              <a:t>后，会自动安装；</a:t>
            </a:r>
            <a:endParaRPr lang="en-US" altLang="zh-CN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 smtClean="0"/>
              <a:t>如若没有所需要的串口号，则需要手动安装驱动程序；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   驱动程序位于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上的</a:t>
            </a:r>
            <a:r>
              <a:rPr lang="zh-CN" altLang="en-US" dirty="0" smtClean="0">
                <a:solidFill>
                  <a:srgbClr val="FF0000"/>
                </a:solidFill>
              </a:rPr>
              <a:t>串口驱动</a:t>
            </a:r>
            <a:r>
              <a:rPr lang="zh-CN" altLang="en-US" dirty="0" smtClean="0"/>
              <a:t>文件夹里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09" y="4019869"/>
            <a:ext cx="5510774" cy="19877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0770" t="24188" r="63973" b="53248"/>
          <a:stretch/>
        </p:blipFill>
        <p:spPr>
          <a:xfrm>
            <a:off x="880907" y="3853150"/>
            <a:ext cx="4618892" cy="232116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514830" y="4887045"/>
            <a:ext cx="1014293" cy="1483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9892" y="63700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8161E"/>
                </a:solidFill>
              </a:rPr>
              <a:t>可能有黄色感叹号</a:t>
            </a:r>
            <a:endParaRPr lang="en-US" dirty="0">
              <a:solidFill>
                <a:srgbClr val="C8161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04350" y="4814478"/>
            <a:ext cx="1967113" cy="39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071463" y="4887045"/>
            <a:ext cx="1168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335786" y="2084045"/>
            <a:ext cx="5485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https://github.com/kangzhiheng/TMS320C6748</a:t>
            </a:r>
          </a:p>
        </p:txBody>
      </p:sp>
    </p:spTree>
    <p:extLst>
      <p:ext uri="{BB962C8B-B14F-4D97-AF65-F5344CB8AC3E}">
        <p14:creationId xmlns:p14="http://schemas.microsoft.com/office/powerpoint/2010/main" val="295404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设置串口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752" t="26007" r="64944" b="53051"/>
          <a:stretch/>
        </p:blipFill>
        <p:spPr>
          <a:xfrm>
            <a:off x="1570148" y="3389046"/>
            <a:ext cx="4262034" cy="2154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7252" y="2145589"/>
            <a:ext cx="625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波特率：</a:t>
            </a:r>
            <a:r>
              <a:rPr lang="en-US" altLang="zh-CN" b="1" dirty="0" smtClean="0">
                <a:solidFill>
                  <a:srgbClr val="FF0000"/>
                </a:solidFill>
              </a:rPr>
              <a:t>115200</a:t>
            </a:r>
            <a:r>
              <a:rPr lang="zh-CN" altLang="en-US" dirty="0" smtClean="0"/>
              <a:t>、数据位为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位，无奇偶校验，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位停止位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08" y="2236053"/>
            <a:ext cx="3652464" cy="41839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19395" y="4998895"/>
            <a:ext cx="1967113" cy="39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832182" y="4466179"/>
            <a:ext cx="9835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55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542323" y="3938588"/>
            <a:ext cx="8361321" cy="2431476"/>
          </a:xfrm>
          <a:prstGeom prst="roundRect">
            <a:avLst>
              <a:gd name="adj" fmla="val 100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串口调试助手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23" y="2380969"/>
            <a:ext cx="8439150" cy="1343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58998" y="1951745"/>
            <a:ext cx="587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提供三款串口调试助手，以</a:t>
            </a:r>
            <a:r>
              <a:rPr lang="en-US" altLang="zh-CN" dirty="0" err="1" smtClean="0"/>
              <a:t>PortHelper</a:t>
            </a:r>
            <a:r>
              <a:rPr lang="zh-CN" altLang="en-US" dirty="0" smtClean="0"/>
              <a:t>为例说明设置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9" y="1951745"/>
            <a:ext cx="1381758" cy="46373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87418" y="4003736"/>
            <a:ext cx="93489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串口助手设置： 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端口号：看自己设备管理器每次重连串口都需要重新设置。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波特率：据自己设备、程序选定，具体数值自行查看例程</a:t>
            </a:r>
            <a:r>
              <a:rPr lang="zh-CN" altLang="en-US" dirty="0" smtClean="0"/>
              <a:t>代码</a:t>
            </a:r>
            <a:r>
              <a:rPr lang="zh-CN" altLang="en-US" dirty="0"/>
              <a:t>确定，一般是</a:t>
            </a:r>
            <a:r>
              <a:rPr lang="en-US" altLang="zh-CN" dirty="0"/>
              <a:t>115200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数据位</a:t>
            </a:r>
            <a:r>
              <a:rPr lang="zh-CN" altLang="en-US" dirty="0"/>
              <a:t>、停止位、奇偶校验：亦根据串口传输设定选择，</a:t>
            </a:r>
            <a:r>
              <a:rPr lang="zh-CN" altLang="en-US" dirty="0" smtClean="0"/>
              <a:t>此处</a:t>
            </a:r>
            <a:r>
              <a:rPr lang="zh-CN" altLang="en-US" dirty="0"/>
              <a:t>不变即可。</a:t>
            </a:r>
            <a:endParaRPr lang="en-US" altLang="zh-CN" dirty="0"/>
          </a:p>
          <a:p>
            <a:pPr lvl="4">
              <a:lnSpc>
                <a:spcPct val="150000"/>
              </a:lnSpc>
            </a:pPr>
            <a:r>
              <a:rPr lang="en-US" altLang="zh-C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202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52080" y="1635906"/>
            <a:ext cx="11650705" cy="4703422"/>
          </a:xfrm>
          <a:prstGeom prst="roundRect">
            <a:avLst>
              <a:gd name="adj" fmla="val 652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7963" y="951228"/>
            <a:ext cx="11162884" cy="574183"/>
          </a:xfrm>
        </p:spPr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smtClean="0"/>
              <a:t>timer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16024" y="1705062"/>
            <a:ext cx="11830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一</a:t>
            </a:r>
            <a:r>
              <a:rPr lang="zh-CN" altLang="en-US" dirty="0"/>
              <a:t>、关于定时</a:t>
            </a:r>
            <a:r>
              <a:rPr lang="en-US" altLang="zh-CN" dirty="0"/>
              <a:t>/</a:t>
            </a:r>
            <a:r>
              <a:rPr lang="zh-CN" altLang="en-US" dirty="0"/>
              <a:t>计数器</a:t>
            </a:r>
            <a:r>
              <a:rPr lang="en-US" altLang="zh-CN" dirty="0"/>
              <a:t>TMS320C6748</a:t>
            </a:r>
            <a:r>
              <a:rPr lang="zh-CN" altLang="en-US" dirty="0"/>
              <a:t>拥有四个</a:t>
            </a:r>
            <a:r>
              <a:rPr lang="en-US" altLang="zh-CN" dirty="0"/>
              <a:t>64</a:t>
            </a:r>
            <a:r>
              <a:rPr lang="zh-CN" altLang="en-US" dirty="0"/>
              <a:t>位的通用定时</a:t>
            </a:r>
            <a:r>
              <a:rPr lang="en-US" altLang="zh-CN" dirty="0"/>
              <a:t>/</a:t>
            </a:r>
            <a:r>
              <a:rPr lang="zh-CN" altLang="en-US" dirty="0"/>
              <a:t>计数器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其中</a:t>
            </a:r>
            <a:r>
              <a:rPr lang="zh-CN" altLang="en-US" dirty="0"/>
              <a:t>每个定时器又可配置为两个</a:t>
            </a:r>
            <a:r>
              <a:rPr lang="en-US" altLang="zh-CN" dirty="0"/>
              <a:t>32</a:t>
            </a:r>
            <a:r>
              <a:rPr lang="zh-CN" altLang="en-US" dirty="0"/>
              <a:t>位的定时器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1. </a:t>
            </a:r>
            <a:r>
              <a:rPr lang="zh-CN" altLang="en-US" dirty="0" smtClean="0"/>
              <a:t>两</a:t>
            </a:r>
            <a:r>
              <a:rPr lang="zh-CN" altLang="en-US" dirty="0"/>
              <a:t>个</a:t>
            </a:r>
            <a:r>
              <a:rPr lang="en-US" altLang="zh-CN" dirty="0"/>
              <a:t>32</a:t>
            </a:r>
            <a:r>
              <a:rPr lang="zh-CN" altLang="en-US" dirty="0"/>
              <a:t>位独立定时器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2</a:t>
            </a:r>
            <a:r>
              <a:rPr lang="en-US" altLang="zh-CN" dirty="0"/>
              <a:t>. </a:t>
            </a:r>
            <a:r>
              <a:rPr lang="zh-CN" altLang="en-US" dirty="0"/>
              <a:t>两个</a:t>
            </a:r>
            <a:r>
              <a:rPr lang="en-US" altLang="zh-CN" dirty="0"/>
              <a:t>32</a:t>
            </a:r>
            <a:r>
              <a:rPr lang="zh-CN" altLang="en-US" dirty="0"/>
              <a:t>位独立定时器但定时器</a:t>
            </a:r>
            <a:r>
              <a:rPr lang="en-US" altLang="zh-CN" dirty="0"/>
              <a:t>34</a:t>
            </a:r>
            <a:r>
              <a:rPr lang="zh-CN" altLang="en-US" dirty="0"/>
              <a:t>带有</a:t>
            </a:r>
            <a:r>
              <a:rPr lang="en-US" altLang="zh-CN" dirty="0"/>
              <a:t>4</a:t>
            </a:r>
            <a:r>
              <a:rPr lang="zh-CN" altLang="en-US" dirty="0"/>
              <a:t>位的预定标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3</a:t>
            </a:r>
            <a:r>
              <a:rPr lang="en-US" altLang="zh-CN" dirty="0"/>
              <a:t>. </a:t>
            </a:r>
            <a:r>
              <a:rPr lang="zh-CN" altLang="en-US" dirty="0"/>
              <a:t>两个</a:t>
            </a:r>
            <a:r>
              <a:rPr lang="en-US" altLang="zh-CN" dirty="0"/>
              <a:t>32</a:t>
            </a:r>
            <a:r>
              <a:rPr lang="zh-CN" altLang="en-US" dirty="0"/>
              <a:t>位关联定时器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二</a:t>
            </a:r>
            <a:r>
              <a:rPr lang="zh-CN" altLang="en-US" dirty="0"/>
              <a:t>、关于时钟源时钟信号可分为分为内部时钟和外部时钟输入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      定时器</a:t>
            </a:r>
            <a:r>
              <a:rPr lang="en-US" altLang="zh-CN" dirty="0"/>
              <a:t>0</a:t>
            </a:r>
            <a:r>
              <a:rPr lang="zh-CN" altLang="en-US" dirty="0"/>
              <a:t>和定时器</a:t>
            </a:r>
            <a:r>
              <a:rPr lang="en-US" altLang="zh-CN" dirty="0"/>
              <a:t>1</a:t>
            </a:r>
            <a:r>
              <a:rPr lang="zh-CN" altLang="en-US" dirty="0"/>
              <a:t>的时钟</a:t>
            </a:r>
            <a:r>
              <a:rPr lang="en-US" altLang="zh-CN" dirty="0"/>
              <a:t>PLL0_AUXCK(</a:t>
            </a:r>
            <a:r>
              <a:rPr lang="zh-CN" altLang="en-US" dirty="0"/>
              <a:t>旁路时钟，</a:t>
            </a:r>
            <a:r>
              <a:rPr lang="en-US" altLang="zh-CN" dirty="0"/>
              <a:t>24Mhz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      定时器</a:t>
            </a:r>
            <a:r>
              <a:rPr lang="en-US" altLang="zh-CN" dirty="0" smtClean="0"/>
              <a:t>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3</a:t>
            </a:r>
            <a:r>
              <a:rPr lang="zh-CN" altLang="en-US" dirty="0"/>
              <a:t>默认状态下使用的时钟为</a:t>
            </a:r>
            <a:r>
              <a:rPr lang="en-US" altLang="zh-CN" dirty="0"/>
              <a:t>PLL0_SYSCLK2(</a:t>
            </a:r>
            <a:r>
              <a:rPr lang="zh-CN" altLang="en-US" dirty="0"/>
              <a:t>为系统频率的二分之一，</a:t>
            </a:r>
            <a:r>
              <a:rPr lang="en-US" altLang="zh-CN" dirty="0"/>
              <a:t>228Mhz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默认</a:t>
            </a:r>
            <a:r>
              <a:rPr lang="en-US" altLang="zh-CN" dirty="0"/>
              <a:t>456MHz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066" y="1705062"/>
            <a:ext cx="3456519" cy="39149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2821" y="6408484"/>
            <a:ext cx="660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《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TMS320C6748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™ Fixed- and Floating-Point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DSP</a:t>
            </a:r>
            <a:r>
              <a:rPr lang="en-US" altLang="zh-CN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》P8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页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34" y="6078348"/>
            <a:ext cx="97917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436605" y="1730262"/>
            <a:ext cx="8748584" cy="1596925"/>
          </a:xfrm>
          <a:prstGeom prst="roundRect">
            <a:avLst>
              <a:gd name="adj" fmla="val 1149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24932" y="1027755"/>
            <a:ext cx="296286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UART</a:t>
            </a: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程序设置</a:t>
            </a:r>
            <a:endParaRPr lang="en-US" sz="32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5461" y="1803740"/>
            <a:ext cx="87238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参考例程：</a:t>
            </a:r>
            <a:r>
              <a:rPr lang="en-US" altLang="zh-CN" dirty="0" err="1" smtClean="0"/>
              <a:t>StarterWare</a:t>
            </a:r>
            <a:r>
              <a:rPr lang="zh-CN" altLang="en-US" dirty="0" smtClean="0"/>
              <a:t>下的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基本配置不用改，但要看懂；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主要修改两个中断服务函数</a:t>
            </a:r>
            <a:r>
              <a:rPr lang="en-US" altLang="zh-CN" dirty="0"/>
              <a:t> </a:t>
            </a:r>
            <a:r>
              <a:rPr lang="en-US" altLang="zh-CN" dirty="0" smtClean="0"/>
              <a:t>—— UARTISR()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TimerIsr</a:t>
            </a:r>
            <a:r>
              <a:rPr lang="en-US" altLang="zh-CN" dirty="0" smtClean="0"/>
              <a:t>()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6088"/>
          <a:stretch/>
        </p:blipFill>
        <p:spPr>
          <a:xfrm>
            <a:off x="3946933" y="1901093"/>
            <a:ext cx="2752725" cy="3211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1" y="4012283"/>
            <a:ext cx="6264869" cy="16604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357" y="3924986"/>
            <a:ext cx="6377056" cy="18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2738</TotalTime>
  <Words>867</Words>
  <Application>Microsoft Office PowerPoint</Application>
  <PresentationFormat>宽屏</PresentationFormat>
  <Paragraphs>82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Consolas</vt:lpstr>
      <vt:lpstr>2016-VI主题</vt:lpstr>
      <vt:lpstr>DSP实验课</vt:lpstr>
      <vt:lpstr>PowerPoint 演示文稿</vt:lpstr>
      <vt:lpstr>硬件连接USRT端口</vt:lpstr>
      <vt:lpstr>PowerPoint 演示文稿</vt:lpstr>
      <vt:lpstr>查看串口号 </vt:lpstr>
      <vt:lpstr>设置串口</vt:lpstr>
      <vt:lpstr>串口调试助手</vt:lpstr>
      <vt:lpstr>关于timer</vt:lpstr>
      <vt:lpstr>PowerPoint 演示文稿</vt:lpstr>
      <vt:lpstr>开发流程</vt:lpstr>
      <vt:lpstr>中断号</vt:lpstr>
      <vt:lpstr>注意事项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Refrain Twinkle</cp:lastModifiedBy>
  <cp:revision>169</cp:revision>
  <dcterms:created xsi:type="dcterms:W3CDTF">2016-01-21T16:32:22Z</dcterms:created>
  <dcterms:modified xsi:type="dcterms:W3CDTF">2019-05-20T05:07:33Z</dcterms:modified>
</cp:coreProperties>
</file>